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E0404"/>
    <a:srgbClr val="AAB20A"/>
    <a:srgbClr val="0046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71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296" y="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BD0EE-427E-4185-BFCC-C108616D70F6}" type="datetimeFigureOut">
              <a:rPr kumimoji="1" lang="ja-JP" altLang="en-US" smtClean="0"/>
              <a:t>2025/2/3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494EE-E299-4F94-AD7A-D11DBF8BD07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461630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パノラマ写真 (キャプション付き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BD0EE-427E-4185-BFCC-C108616D70F6}" type="datetimeFigureOut">
              <a:rPr kumimoji="1" lang="ja-JP" altLang="en-US" smtClean="0"/>
              <a:t>2025/2/3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494EE-E299-4F94-AD7A-D11DBF8BD07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410560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とキャプショ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BD0EE-427E-4185-BFCC-C108616D70F6}" type="datetimeFigureOut">
              <a:rPr kumimoji="1" lang="ja-JP" altLang="en-US" smtClean="0"/>
              <a:t>2025/2/3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494EE-E299-4F94-AD7A-D11DBF8BD07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35764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用 (キャプション付き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BD0EE-427E-4185-BFCC-C108616D70F6}" type="datetimeFigureOut">
              <a:rPr kumimoji="1" lang="ja-JP" altLang="en-US" smtClean="0"/>
              <a:t>2025/2/3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494EE-E299-4F94-AD7A-D11DBF8BD07D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157188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BD0EE-427E-4185-BFCC-C108616D70F6}" type="datetimeFigureOut">
              <a:rPr kumimoji="1" lang="ja-JP" altLang="en-US" smtClean="0"/>
              <a:t>2025/2/3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494EE-E299-4F94-AD7A-D11DBF8BD07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46954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BD0EE-427E-4185-BFCC-C108616D70F6}" type="datetimeFigureOut">
              <a:rPr kumimoji="1" lang="ja-JP" altLang="en-US" smtClean="0"/>
              <a:t>2025/2/3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494EE-E299-4F94-AD7A-D11DBF8BD07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275143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つの画像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BD0EE-427E-4185-BFCC-C108616D70F6}" type="datetimeFigureOut">
              <a:rPr kumimoji="1" lang="ja-JP" altLang="en-US" smtClean="0"/>
              <a:t>2025/2/3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494EE-E299-4F94-AD7A-D11DBF8BD07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2639525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BD0EE-427E-4185-BFCC-C108616D70F6}" type="datetimeFigureOut">
              <a:rPr kumimoji="1" lang="ja-JP" altLang="en-US" smtClean="0"/>
              <a:t>2025/2/3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494EE-E299-4F94-AD7A-D11DBF8BD07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4614726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BD0EE-427E-4185-BFCC-C108616D70F6}" type="datetimeFigureOut">
              <a:rPr kumimoji="1" lang="ja-JP" altLang="en-US" smtClean="0"/>
              <a:t>2025/2/3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494EE-E299-4F94-AD7A-D11DBF8BD07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872201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BD0EE-427E-4185-BFCC-C108616D70F6}" type="datetimeFigureOut">
              <a:rPr kumimoji="1" lang="ja-JP" altLang="en-US" smtClean="0"/>
              <a:t>2025/2/3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494EE-E299-4F94-AD7A-D11DBF8BD07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154520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BD0EE-427E-4185-BFCC-C108616D70F6}" type="datetimeFigureOut">
              <a:rPr kumimoji="1" lang="ja-JP" altLang="en-US" smtClean="0"/>
              <a:t>2025/2/3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494EE-E299-4F94-AD7A-D11DBF8BD07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616743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BD0EE-427E-4185-BFCC-C108616D70F6}" type="datetimeFigureOut">
              <a:rPr kumimoji="1" lang="ja-JP" altLang="en-US" smtClean="0"/>
              <a:t>2025/2/3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494EE-E299-4F94-AD7A-D11DBF8BD07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770207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BD0EE-427E-4185-BFCC-C108616D70F6}" type="datetimeFigureOut">
              <a:rPr kumimoji="1" lang="ja-JP" altLang="en-US" smtClean="0"/>
              <a:t>2025/2/3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494EE-E299-4F94-AD7A-D11DBF8BD07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769298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BD0EE-427E-4185-BFCC-C108616D70F6}" type="datetimeFigureOut">
              <a:rPr kumimoji="1" lang="ja-JP" altLang="en-US" smtClean="0"/>
              <a:t>2025/2/3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494EE-E299-4F94-AD7A-D11DBF8BD07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928809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BD0EE-427E-4185-BFCC-C108616D70F6}" type="datetimeFigureOut">
              <a:rPr kumimoji="1" lang="ja-JP" altLang="en-US" smtClean="0"/>
              <a:t>2025/2/3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494EE-E299-4F94-AD7A-D11DBF8BD07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514673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BD0EE-427E-4185-BFCC-C108616D70F6}" type="datetimeFigureOut">
              <a:rPr kumimoji="1" lang="ja-JP" altLang="en-US" smtClean="0"/>
              <a:t>2025/2/3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494EE-E299-4F94-AD7A-D11DBF8BD07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717257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BD0EE-427E-4185-BFCC-C108616D70F6}" type="datetimeFigureOut">
              <a:rPr kumimoji="1" lang="ja-JP" altLang="en-US" smtClean="0"/>
              <a:t>2025/2/3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494EE-E299-4F94-AD7A-D11DBF8BD07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019926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E52BD0EE-427E-4185-BFCC-C108616D70F6}" type="datetimeFigureOut">
              <a:rPr kumimoji="1" lang="ja-JP" altLang="en-US" smtClean="0"/>
              <a:t>2025/2/3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E51494EE-E299-4F94-AD7A-D11DBF8BD07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063431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kumimoji="1"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 kumimoji="1">
          <a:solidFill>
            <a:schemeClr val="tx2"/>
          </a:solidFill>
        </a:defRPr>
      </a:lvl2pPr>
      <a:lvl3pPr eaLnBrk="1" hangingPunct="1">
        <a:defRPr kumimoji="1">
          <a:solidFill>
            <a:schemeClr val="tx2"/>
          </a:solidFill>
        </a:defRPr>
      </a:lvl3pPr>
      <a:lvl4pPr eaLnBrk="1" hangingPunct="1">
        <a:defRPr kumimoji="1">
          <a:solidFill>
            <a:schemeClr val="tx2"/>
          </a:solidFill>
        </a:defRPr>
      </a:lvl4pPr>
      <a:lvl5pPr eaLnBrk="1" hangingPunct="1">
        <a:defRPr kumimoji="1">
          <a:solidFill>
            <a:schemeClr val="tx2"/>
          </a:solidFill>
        </a:defRPr>
      </a:lvl5pPr>
      <a:lvl6pPr eaLnBrk="1" hangingPunct="1">
        <a:defRPr kumimoji="1">
          <a:solidFill>
            <a:schemeClr val="tx2"/>
          </a:solidFill>
        </a:defRPr>
      </a:lvl6pPr>
      <a:lvl7pPr eaLnBrk="1" hangingPunct="1">
        <a:defRPr kumimoji="1">
          <a:solidFill>
            <a:schemeClr val="tx2"/>
          </a:solidFill>
        </a:defRPr>
      </a:lvl7pPr>
      <a:lvl8pPr eaLnBrk="1" hangingPunct="1">
        <a:defRPr kumimoji="1">
          <a:solidFill>
            <a:schemeClr val="tx2"/>
          </a:solidFill>
        </a:defRPr>
      </a:lvl8pPr>
      <a:lvl9pPr eaLnBrk="1" hangingPunct="1">
        <a:defRPr kumimoji="1"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kumimoji="1"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kumimoji="1"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kumimoji="1"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kumimoji="1"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kumimoji="1"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kumimoji="1"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kumimoji="1"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kumimoji="1"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kumimoji="1"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E04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紙が破れたようなイラスト | 無料イラスト素材｜素材ラボ">
            <a:extLst>
              <a:ext uri="{FF2B5EF4-FFF2-40B4-BE49-F238E27FC236}">
                <a16:creationId xmlns:a16="http://schemas.microsoft.com/office/drawing/2014/main" id="{E97136C9-F107-7DF7-B5E9-9214DFF8887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4961F501-9C6E-5D00-2789-8B000C0024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6828" y="1718931"/>
            <a:ext cx="11738344" cy="2710542"/>
          </a:xfrm>
        </p:spPr>
        <p:txBody>
          <a:bodyPr>
            <a:noAutofit/>
          </a:bodyPr>
          <a:lstStyle/>
          <a:p>
            <a:r>
              <a:rPr kumimoji="1" lang="en-US" altLang="ja-JP" sz="9600" b="1" dirty="0">
                <a:ln w="57150">
                  <a:solidFill>
                    <a:srgbClr val="FFFF00">
                      <a:alpha val="80000"/>
                    </a:srgbClr>
                  </a:solidFill>
                </a:ln>
                <a:solidFill>
                  <a:schemeClr val="accent2">
                    <a:lumMod val="50000"/>
                    <a:alpha val="69000"/>
                  </a:schemeClr>
                </a:solidFill>
                <a:effectLst>
                  <a:glow rad="571500">
                    <a:schemeClr val="accent6">
                      <a:lumMod val="75000"/>
                      <a:alpha val="33000"/>
                    </a:schemeClr>
                  </a:glow>
                  <a:reflection blurRad="76200" stA="44000" endPos="65000" dist="63500" dir="5400000" sy="-100000" algn="bl" rotWithShape="0"/>
                </a:effectLst>
                <a:latin typeface="Viner Hand ITC" panose="03070502030502020203" pitchFamily="66" charset="0"/>
                <a:ea typeface="BIZ UDPゴシック" panose="020B0400000000000000" pitchFamily="50" charset="-128"/>
              </a:rPr>
              <a:t>DEVASTATED CITY</a:t>
            </a:r>
            <a:endParaRPr kumimoji="1" lang="ja-JP" altLang="en-US" sz="9600" b="1" dirty="0">
              <a:ln w="57150">
                <a:solidFill>
                  <a:srgbClr val="FFFF00">
                    <a:alpha val="80000"/>
                  </a:srgbClr>
                </a:solidFill>
              </a:ln>
              <a:solidFill>
                <a:schemeClr val="accent2">
                  <a:lumMod val="50000"/>
                  <a:alpha val="69000"/>
                </a:schemeClr>
              </a:solidFill>
              <a:effectLst>
                <a:glow rad="571500">
                  <a:schemeClr val="accent6">
                    <a:lumMod val="75000"/>
                    <a:alpha val="33000"/>
                  </a:schemeClr>
                </a:glow>
                <a:reflection blurRad="76200" stA="44000" endPos="65000" dist="63500" dir="5400000" sy="-100000" algn="bl" rotWithShape="0"/>
              </a:effectLst>
              <a:latin typeface="Viner Hand ITC" panose="03070502030502020203" pitchFamily="66" charset="0"/>
              <a:ea typeface="BIZ UDPゴシック" panose="020B0400000000000000" pitchFamily="50" charset="-128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62A66079-B84A-61EC-1B65-0E168A701B14}"/>
              </a:ext>
            </a:extLst>
          </p:cNvPr>
          <p:cNvSpPr txBox="1"/>
          <p:nvPr/>
        </p:nvSpPr>
        <p:spPr>
          <a:xfrm>
            <a:off x="6728868" y="5043572"/>
            <a:ext cx="5318876" cy="646331"/>
          </a:xfrm>
          <a:prstGeom prst="rect">
            <a:avLst/>
          </a:prstGeom>
          <a:noFill/>
          <a:effectLst>
            <a:glow rad="127000">
              <a:schemeClr val="tx2">
                <a:lumMod val="25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チーム</a:t>
            </a:r>
            <a:r>
              <a:rPr kumimoji="1" lang="en-US" altLang="ja-JP" dirty="0">
                <a:solidFill>
                  <a:srgbClr val="FF0000"/>
                </a:solidFill>
              </a:rPr>
              <a:t>B</a:t>
            </a:r>
          </a:p>
          <a:p>
            <a:r>
              <a:rPr kumimoji="1" lang="ja-JP" altLang="en-US" b="1" dirty="0">
                <a:solidFill>
                  <a:srgbClr val="FF0000"/>
                </a:solidFill>
                <a:effectLst>
                  <a:glow rad="127000">
                    <a:schemeClr val="tx2">
                      <a:lumMod val="25000"/>
                    </a:schemeClr>
                  </a:glow>
                </a:effectLst>
              </a:rPr>
              <a:t>羽鳥健作</a:t>
            </a:r>
            <a:r>
              <a:rPr kumimoji="1" lang="ja-JP" altLang="en-US" b="1" dirty="0"/>
              <a:t>・</a:t>
            </a:r>
            <a:r>
              <a:rPr kumimoji="1" lang="ja-JP" altLang="en-US" dirty="0">
                <a:solidFill>
                  <a:srgbClr val="FF0000"/>
                </a:solidFill>
                <a:effectLst>
                  <a:glow rad="127000">
                    <a:schemeClr val="tx2">
                      <a:lumMod val="25000"/>
                    </a:schemeClr>
                  </a:glow>
                </a:effectLst>
              </a:rPr>
              <a:t>片桐翔</a:t>
            </a:r>
            <a:r>
              <a:rPr kumimoji="1" lang="ja-JP" altLang="en-US" dirty="0">
                <a:effectLst>
                  <a:glow rad="127000">
                    <a:schemeClr val="tx2">
                      <a:lumMod val="25000"/>
                    </a:schemeClr>
                  </a:glow>
                </a:effectLst>
              </a:rPr>
              <a:t>・</a:t>
            </a:r>
            <a:r>
              <a:rPr kumimoji="1" lang="ja-JP" altLang="en-US" dirty="0">
                <a:solidFill>
                  <a:srgbClr val="FF0000"/>
                </a:solidFill>
                <a:effectLst>
                  <a:glow rad="127000">
                    <a:schemeClr val="tx2">
                      <a:lumMod val="25000"/>
                    </a:schemeClr>
                  </a:glow>
                </a:effectLst>
              </a:rPr>
              <a:t>鈴木琉也</a:t>
            </a:r>
            <a:r>
              <a:rPr kumimoji="1" lang="ja-JP" altLang="en-US" dirty="0">
                <a:effectLst>
                  <a:glow rad="127000">
                    <a:schemeClr val="tx2">
                      <a:lumMod val="25000"/>
                    </a:schemeClr>
                  </a:glow>
                </a:effectLst>
              </a:rPr>
              <a:t>・</a:t>
            </a:r>
            <a:r>
              <a:rPr kumimoji="1" lang="ja-JP" altLang="en-US" dirty="0">
                <a:solidFill>
                  <a:srgbClr val="FF0000"/>
                </a:solidFill>
                <a:effectLst>
                  <a:glow rad="127000">
                    <a:schemeClr val="tx2">
                      <a:lumMod val="25000"/>
                    </a:schemeClr>
                  </a:glow>
                </a:effectLst>
              </a:rPr>
              <a:t>大野莉緒</a:t>
            </a:r>
            <a:r>
              <a:rPr kumimoji="1" lang="ja-JP" altLang="en-US" dirty="0">
                <a:effectLst>
                  <a:glow rad="127000">
                    <a:schemeClr val="tx2">
                      <a:lumMod val="25000"/>
                    </a:schemeClr>
                  </a:glow>
                </a:effectLst>
              </a:rPr>
              <a:t>・</a:t>
            </a:r>
            <a:r>
              <a:rPr kumimoji="1" lang="ja-JP" altLang="en-US" dirty="0">
                <a:solidFill>
                  <a:srgbClr val="FF0000"/>
                </a:solidFill>
                <a:effectLst>
                  <a:glow rad="127000">
                    <a:schemeClr val="tx2">
                      <a:lumMod val="25000"/>
                    </a:schemeClr>
                  </a:glow>
                </a:effectLst>
              </a:rPr>
              <a:t>開地碧音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9206890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E04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紙が破れたようなイラスト | 無料イラスト素材｜素材ラボ">
            <a:extLst>
              <a:ext uri="{FF2B5EF4-FFF2-40B4-BE49-F238E27FC236}">
                <a16:creationId xmlns:a16="http://schemas.microsoft.com/office/drawing/2014/main" id="{0E5AFFE5-7FC0-3498-49E7-D336C403771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324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BE88FD11-66BB-FC09-014B-B0A54E324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ja-JP" altLang="en-US" sz="6600" b="1" dirty="0">
                <a:ln w="28575">
                  <a:solidFill>
                    <a:srgbClr val="AAB20A"/>
                  </a:solidFill>
                </a:ln>
                <a:solidFill>
                  <a:schemeClr val="accent2">
                    <a:lumMod val="50000"/>
                  </a:schemeClr>
                </a:solidFill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荒廃した街</a:t>
            </a:r>
            <a:endParaRPr kumimoji="1" lang="ja-JP" altLang="en-US" sz="6600" dirty="0">
              <a:ln w="28575">
                <a:solidFill>
                  <a:srgbClr val="AAB20A"/>
                </a:solidFill>
              </a:ln>
              <a:latin typeface="HGP創英ﾌﾟﾚｾﾞﾝｽEB" panose="02020800000000000000" pitchFamily="18" charset="-128"/>
              <a:ea typeface="HGP創英ﾌﾟﾚｾﾞﾝｽEB" panose="02020800000000000000" pitchFamily="18" charset="-128"/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E3BE209-C2C1-6003-981E-AA956CB070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851111"/>
            <a:ext cx="10353762" cy="457201"/>
          </a:xfrm>
        </p:spPr>
        <p:txBody>
          <a:bodyPr>
            <a:noAutofit/>
          </a:bodyPr>
          <a:lstStyle/>
          <a:p>
            <a:pPr marL="36900" indent="0" algn="ctr">
              <a:buNone/>
            </a:pPr>
            <a:r>
              <a:rPr kumimoji="1" lang="ja-JP" altLang="en-US" sz="3200" dirty="0"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ステージの概要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7A895EC9-F51B-8CAC-C70F-B0104CE2A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672151">
            <a:off x="-205189" y="330879"/>
            <a:ext cx="3933969" cy="2212857"/>
          </a:xfrm>
          <a:prstGeom prst="rect">
            <a:avLst/>
          </a:prstGeom>
          <a:noFill/>
          <a:effectLst>
            <a:glow rad="127000">
              <a:srgbClr val="AAB20A"/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00336AFC-1879-70E9-910E-9A1ABC4F07AC}"/>
              </a:ext>
            </a:extLst>
          </p:cNvPr>
          <p:cNvSpPr txBox="1"/>
          <p:nvPr/>
        </p:nvSpPr>
        <p:spPr>
          <a:xfrm>
            <a:off x="1536372" y="2937802"/>
            <a:ext cx="910860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kumimoji="1" lang="ja-JP" altLang="en-US" sz="3200" dirty="0">
                <a:ln w="15875">
                  <a:solidFill>
                    <a:schemeClr val="bg1">
                      <a:lumMod val="75000"/>
                      <a:lumOff val="25000"/>
                    </a:schemeClr>
                  </a:solidFill>
                </a:ln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アンデッドに支配された街を取り返す</a:t>
            </a:r>
            <a:endParaRPr kumimoji="1" lang="en-US" altLang="ja-JP" sz="3200" dirty="0">
              <a:ln w="15875">
                <a:solidFill>
                  <a:schemeClr val="bg1">
                    <a:lumMod val="75000"/>
                    <a:lumOff val="25000"/>
                  </a:schemeClr>
                </a:solidFill>
              </a:ln>
              <a:latin typeface="HGP創英ﾌﾟﾚｾﾞﾝｽEB" panose="02020800000000000000" pitchFamily="18" charset="-128"/>
              <a:ea typeface="HGP創英ﾌﾟﾚｾﾞﾝｽEB" panose="02020800000000000000" pitchFamily="18" charset="-128"/>
            </a:endParaRPr>
          </a:p>
          <a:p>
            <a:endParaRPr kumimoji="1" lang="en-US" altLang="ja-JP" sz="3200" dirty="0">
              <a:ln w="15875">
                <a:solidFill>
                  <a:schemeClr val="bg1">
                    <a:lumMod val="75000"/>
                    <a:lumOff val="25000"/>
                  </a:schemeClr>
                </a:solidFill>
              </a:ln>
              <a:latin typeface="HGP創英ﾌﾟﾚｾﾞﾝｽEB" panose="02020800000000000000" pitchFamily="18" charset="-128"/>
              <a:ea typeface="HGP創英ﾌﾟﾚｾﾞﾝｽEB" panose="02020800000000000000" pitchFamily="18" charset="-128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kumimoji="1" lang="ja-JP" altLang="en-US" sz="3200" dirty="0">
                <a:ln w="15875">
                  <a:solidFill>
                    <a:schemeClr val="bg1">
                      <a:lumMod val="75000"/>
                      <a:lumOff val="25000"/>
                    </a:schemeClr>
                  </a:solidFill>
                </a:ln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現代の街並みが荒廃</a:t>
            </a:r>
            <a:endParaRPr kumimoji="1" lang="en-US" altLang="ja-JP" sz="3200" dirty="0">
              <a:ln w="15875">
                <a:solidFill>
                  <a:schemeClr val="bg1">
                    <a:lumMod val="75000"/>
                    <a:lumOff val="25000"/>
                  </a:schemeClr>
                </a:solidFill>
              </a:ln>
              <a:latin typeface="HGP創英ﾌﾟﾚｾﾞﾝｽEB" panose="02020800000000000000" pitchFamily="18" charset="-128"/>
              <a:ea typeface="HGP創英ﾌﾟﾚｾﾞﾝｽEB" panose="02020800000000000000" pitchFamily="18" charset="-128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endParaRPr kumimoji="1" lang="en-US" altLang="ja-JP" sz="3200" dirty="0">
              <a:ln w="15875">
                <a:solidFill>
                  <a:schemeClr val="bg1">
                    <a:lumMod val="75000"/>
                    <a:lumOff val="25000"/>
                  </a:schemeClr>
                </a:solidFill>
              </a:ln>
              <a:latin typeface="HGP創英ﾌﾟﾚｾﾞﾝｽEB" panose="02020800000000000000" pitchFamily="18" charset="-128"/>
              <a:ea typeface="HGP創英ﾌﾟﾚｾﾞﾝｽEB" panose="02020800000000000000" pitchFamily="18" charset="-128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kumimoji="1" lang="ja-JP" altLang="en-US" sz="3200" dirty="0">
                <a:ln w="15875">
                  <a:solidFill>
                    <a:schemeClr val="bg1">
                      <a:lumMod val="75000"/>
                      <a:lumOff val="25000"/>
                    </a:schemeClr>
                  </a:solidFill>
                </a:ln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魔法が使えるキャラクター</a:t>
            </a:r>
            <a:endParaRPr kumimoji="1" lang="en-US" altLang="ja-JP" sz="3200" dirty="0">
              <a:ln w="15875">
                <a:solidFill>
                  <a:schemeClr val="bg1">
                    <a:lumMod val="75000"/>
                    <a:lumOff val="25000"/>
                  </a:schemeClr>
                </a:solidFill>
              </a:ln>
              <a:latin typeface="HGP創英ﾌﾟﾚｾﾞﾝｽEB" panose="02020800000000000000" pitchFamily="18" charset="-128"/>
              <a:ea typeface="HGP創英ﾌﾟﾚｾﾞﾝｽEB" panose="02020800000000000000" pitchFamily="18" charset="-128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endParaRPr kumimoji="1" lang="en-US" altLang="ja-JP" sz="3200" dirty="0">
              <a:latin typeface="HGP創英ﾌﾟﾚｾﾞﾝｽEB" panose="02020800000000000000" pitchFamily="18" charset="-128"/>
              <a:ea typeface="HGP創英ﾌﾟﾚｾﾞﾝｽEB" panose="02020800000000000000" pitchFamily="18" charset="-128"/>
            </a:endParaRPr>
          </a:p>
        </p:txBody>
      </p:sp>
      <p:pic>
        <p:nvPicPr>
          <p:cNvPr id="2056" name="Picture 8" descr="基本プレイ無料の魔法バトロワRPG『Spellbreak』配信開始―期間限定のプレゼントも！ | Game*Spark - 国内・海外ゲーム情報サイト">
            <a:extLst>
              <a:ext uri="{FF2B5EF4-FFF2-40B4-BE49-F238E27FC236}">
                <a16:creationId xmlns:a16="http://schemas.microsoft.com/office/drawing/2014/main" id="{7F8C6C0E-DC12-F4FD-F37C-803B5F0003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06351">
            <a:off x="6817106" y="4252155"/>
            <a:ext cx="3748151" cy="2103440"/>
          </a:xfrm>
          <a:prstGeom prst="rect">
            <a:avLst/>
          </a:prstGeom>
          <a:noFill/>
          <a:effectLst>
            <a:glow rad="127000">
              <a:srgbClr val="AAB20A"/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55479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E04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紙が破れたようなイラスト | 無料イラスト素材｜素材ラボ">
            <a:extLst>
              <a:ext uri="{FF2B5EF4-FFF2-40B4-BE49-F238E27FC236}">
                <a16:creationId xmlns:a16="http://schemas.microsoft.com/office/drawing/2014/main" id="{5E378548-0094-75F5-9DD4-A7230D51826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図 7" descr="屋外, 建物, 家, ストリート が含まれている画像&#10;&#10;自動的に生成された説明">
            <a:extLst>
              <a:ext uri="{FF2B5EF4-FFF2-40B4-BE49-F238E27FC236}">
                <a16:creationId xmlns:a16="http://schemas.microsoft.com/office/drawing/2014/main" id="{7F446840-93A4-7E68-5473-C2CF60A80B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22303">
            <a:off x="-476858" y="215205"/>
            <a:ext cx="4107956" cy="2311474"/>
          </a:xfrm>
          <a:prstGeom prst="rect">
            <a:avLst/>
          </a:prstGeom>
          <a:effectLst>
            <a:glow rad="127000">
              <a:srgbClr val="AAB20A"/>
            </a:glow>
          </a:effectLst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356090FC-9D27-E315-D744-2D709EEF05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400493"/>
            <a:ext cx="10353762" cy="970450"/>
          </a:xfrm>
        </p:spPr>
        <p:txBody>
          <a:bodyPr>
            <a:normAutofit/>
          </a:bodyPr>
          <a:lstStyle/>
          <a:p>
            <a:r>
              <a:rPr lang="ja-JP" altLang="en-US" sz="4800" b="1" dirty="0">
                <a:ln w="28575">
                  <a:solidFill>
                    <a:srgbClr val="AAB20A"/>
                  </a:solidFill>
                </a:ln>
                <a:solidFill>
                  <a:schemeClr val="accent2">
                    <a:lumMod val="50000"/>
                  </a:schemeClr>
                </a:solidFill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ステージ、キャラの特徴</a:t>
            </a:r>
            <a:endParaRPr kumimoji="1" lang="ja-JP" altLang="en-US" sz="4800" dirty="0">
              <a:ln w="63500">
                <a:solidFill>
                  <a:srgbClr val="AAB20A">
                    <a:alpha val="0"/>
                  </a:srgbClr>
                </a:solidFill>
              </a:ln>
              <a:solidFill>
                <a:schemeClr val="accent2">
                  <a:lumMod val="50000"/>
                </a:schemeClr>
              </a:solidFill>
              <a:latin typeface="HGP創英ﾌﾟﾚｾﾞﾝｽEB" panose="02020800000000000000" pitchFamily="18" charset="-128"/>
              <a:ea typeface="HGP創英ﾌﾟﾚｾﾞﾝｽEB" panose="02020800000000000000" pitchFamily="18" charset="-128"/>
            </a:endParaRPr>
          </a:p>
        </p:txBody>
      </p:sp>
      <p:pic>
        <p:nvPicPr>
          <p:cNvPr id="5126" name="Picture 6" descr="SF史に残る（べき）ゲーム】第2回：「NieR:Automata」――人工知能の実存主義">
            <a:extLst>
              <a:ext uri="{FF2B5EF4-FFF2-40B4-BE49-F238E27FC236}">
                <a16:creationId xmlns:a16="http://schemas.microsoft.com/office/drawing/2014/main" id="{DC4A4496-E536-AEBD-46F8-262F189294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60470">
            <a:off x="7581232" y="4386329"/>
            <a:ext cx="4132791" cy="2324695"/>
          </a:xfrm>
          <a:prstGeom prst="rect">
            <a:avLst/>
          </a:prstGeom>
          <a:noFill/>
          <a:effectLst>
            <a:glow rad="127000">
              <a:srgbClr val="AAB20A"/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F5E867A-C0BE-9BDE-B195-8CF085DD6F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36861"/>
            <a:ext cx="10353762" cy="3427885"/>
          </a:xfrm>
        </p:spPr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u"/>
            </a:pPr>
            <a:r>
              <a:rPr kumimoji="1" lang="ja-JP" altLang="en-US" sz="3600" dirty="0">
                <a:ln w="15875">
                  <a:solidFill>
                    <a:schemeClr val="bg1">
                      <a:lumMod val="75000"/>
                      <a:lumOff val="25000"/>
                    </a:schemeClr>
                  </a:solidFill>
                </a:ln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荒廃している雰囲気を出す</a:t>
            </a:r>
            <a:endParaRPr kumimoji="1" lang="en-US" altLang="ja-JP" sz="3600" dirty="0">
              <a:ln w="15875">
                <a:solidFill>
                  <a:schemeClr val="bg1">
                    <a:lumMod val="75000"/>
                    <a:lumOff val="25000"/>
                  </a:schemeClr>
                </a:solidFill>
              </a:ln>
              <a:latin typeface="HGP創英ﾌﾟﾚｾﾞﾝｽEB" panose="02020800000000000000" pitchFamily="18" charset="-128"/>
              <a:ea typeface="HGP創英ﾌﾟﾚｾﾞﾝｽEB" panose="02020800000000000000" pitchFamily="18" charset="-128"/>
            </a:endParaRPr>
          </a:p>
          <a:p>
            <a:pPr>
              <a:buFont typeface="Wingdings" panose="05000000000000000000" pitchFamily="2" charset="2"/>
              <a:buChar char="u"/>
            </a:pPr>
            <a:endParaRPr kumimoji="1" lang="en-US" altLang="ja-JP" sz="3600" dirty="0">
              <a:ln w="15875">
                <a:solidFill>
                  <a:schemeClr val="bg1">
                    <a:lumMod val="75000"/>
                    <a:lumOff val="25000"/>
                  </a:schemeClr>
                </a:solidFill>
              </a:ln>
              <a:latin typeface="HGP創英ﾌﾟﾚｾﾞﾝｽEB" panose="02020800000000000000" pitchFamily="18" charset="-128"/>
              <a:ea typeface="HGP創英ﾌﾟﾚｾﾞﾝｽEB" panose="02020800000000000000" pitchFamily="18" charset="-128"/>
            </a:endParaRPr>
          </a:p>
          <a:p>
            <a:pPr>
              <a:buFont typeface="Wingdings" panose="05000000000000000000" pitchFamily="2" charset="2"/>
              <a:buChar char="u"/>
            </a:pPr>
            <a:r>
              <a:rPr lang="ja-JP" altLang="en-US" sz="3600" dirty="0">
                <a:ln w="15875">
                  <a:solidFill>
                    <a:schemeClr val="bg1">
                      <a:lumMod val="75000"/>
                      <a:lumOff val="25000"/>
                    </a:schemeClr>
                  </a:solidFill>
                </a:ln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キャラクターそれぞれのモーションにこだわる</a:t>
            </a:r>
            <a:endParaRPr lang="en-US" altLang="ja-JP" sz="3600" dirty="0">
              <a:ln w="15875">
                <a:solidFill>
                  <a:schemeClr val="bg1">
                    <a:lumMod val="75000"/>
                    <a:lumOff val="25000"/>
                  </a:schemeClr>
                </a:solidFill>
              </a:ln>
              <a:latin typeface="HGP創英ﾌﾟﾚｾﾞﾝｽEB" panose="02020800000000000000" pitchFamily="18" charset="-128"/>
              <a:ea typeface="HGP創英ﾌﾟﾚｾﾞﾝｽEB" panose="02020800000000000000" pitchFamily="18" charset="-128"/>
            </a:endParaRPr>
          </a:p>
          <a:p>
            <a:pPr>
              <a:buFont typeface="Wingdings" panose="05000000000000000000" pitchFamily="2" charset="2"/>
              <a:buChar char="u"/>
            </a:pPr>
            <a:endParaRPr lang="en-US" altLang="ja-JP" sz="3600" dirty="0">
              <a:ln w="15875">
                <a:solidFill>
                  <a:schemeClr val="bg1">
                    <a:lumMod val="75000"/>
                    <a:lumOff val="25000"/>
                  </a:schemeClr>
                </a:solidFill>
              </a:ln>
              <a:latin typeface="HGP創英ﾌﾟﾚｾﾞﾝｽEB" panose="02020800000000000000" pitchFamily="18" charset="-128"/>
              <a:ea typeface="HGP創英ﾌﾟﾚｾﾞﾝｽEB" panose="02020800000000000000" pitchFamily="18" charset="-128"/>
            </a:endParaRPr>
          </a:p>
          <a:p>
            <a:pPr>
              <a:buFont typeface="Wingdings" panose="05000000000000000000" pitchFamily="2" charset="2"/>
              <a:buChar char="u"/>
            </a:pPr>
            <a:r>
              <a:rPr kumimoji="1" lang="ja-JP" altLang="en-US" sz="3600" dirty="0">
                <a:ln w="15875">
                  <a:solidFill>
                    <a:schemeClr val="bg1">
                      <a:lumMod val="75000"/>
                      <a:lumOff val="25000"/>
                    </a:schemeClr>
                  </a:solidFill>
                </a:ln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魔法によるエフェクトを頑張る</a:t>
            </a:r>
          </a:p>
        </p:txBody>
      </p:sp>
    </p:spTree>
    <p:extLst>
      <p:ext uri="{BB962C8B-B14F-4D97-AF65-F5344CB8AC3E}">
        <p14:creationId xmlns:p14="http://schemas.microsoft.com/office/powerpoint/2010/main" val="39258897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E04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紙が破れたようなイラスト | 無料イラスト素材｜素材ラボ">
            <a:extLst>
              <a:ext uri="{FF2B5EF4-FFF2-40B4-BE49-F238E27FC236}">
                <a16:creationId xmlns:a16="http://schemas.microsoft.com/office/drawing/2014/main" id="{B8E57E83-65AB-C7FB-A9B4-E94D18A01E8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83B475F7-1211-652E-C7AE-26A55C2F75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sz="5400" b="1" dirty="0">
                <a:ln w="28575">
                  <a:solidFill>
                    <a:srgbClr val="AAB20A"/>
                  </a:solidFill>
                </a:ln>
                <a:solidFill>
                  <a:schemeClr val="accent2">
                    <a:lumMod val="50000"/>
                  </a:schemeClr>
                </a:solidFill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アピールポイント</a:t>
            </a:r>
          </a:p>
        </p:txBody>
      </p:sp>
      <p:pic>
        <p:nvPicPr>
          <p:cNvPr id="6152" name="Picture 8" descr="舞台は廃墟化したロンドン…！オープンワールドサバイバルホラー『Beyond  Hanwell』プレイレポ―早期アクセスながら圧倒的なクオリティで、極上のホラー作品に仕上がっている | Game*Spark -  国内・海外ゲーム情報サイト">
            <a:extLst>
              <a:ext uri="{FF2B5EF4-FFF2-40B4-BE49-F238E27FC236}">
                <a16:creationId xmlns:a16="http://schemas.microsoft.com/office/drawing/2014/main" id="{483BC64E-18B0-A02B-215B-1D9F024BF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82495">
            <a:off x="7571017" y="1931235"/>
            <a:ext cx="4467582" cy="2507180"/>
          </a:xfrm>
          <a:prstGeom prst="rect">
            <a:avLst/>
          </a:prstGeom>
          <a:noFill/>
          <a:effectLst>
            <a:glow rad="127000">
              <a:srgbClr val="AAB20A"/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SF史に残る（べき）ゲーム】第2回：「NieR:Automata」――人工知能の実存主義">
            <a:extLst>
              <a:ext uri="{FF2B5EF4-FFF2-40B4-BE49-F238E27FC236}">
                <a16:creationId xmlns:a16="http://schemas.microsoft.com/office/drawing/2014/main" id="{56C97784-C216-7B2E-1DF9-17718F2DCB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61228">
            <a:off x="989479" y="4294180"/>
            <a:ext cx="4132791" cy="2324695"/>
          </a:xfrm>
          <a:prstGeom prst="rect">
            <a:avLst/>
          </a:prstGeom>
          <a:noFill/>
          <a:effectLst>
            <a:glow rad="127000">
              <a:srgbClr val="AAB20A"/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C09F4B0-300E-7CD2-4E88-8EF82BF75B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189650"/>
            <a:ext cx="10353762" cy="3396343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u"/>
            </a:pPr>
            <a:r>
              <a:rPr lang="ja-JP" altLang="en-US" sz="3600" dirty="0">
                <a:ln w="15875">
                  <a:solidFill>
                    <a:schemeClr val="bg1">
                      <a:lumMod val="75000"/>
                      <a:lumOff val="25000"/>
                    </a:schemeClr>
                  </a:solidFill>
                </a:ln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不気味さ、怖さ</a:t>
            </a:r>
            <a:endParaRPr lang="en-US" altLang="ja-JP" sz="3600" dirty="0">
              <a:ln w="15875">
                <a:solidFill>
                  <a:schemeClr val="bg1">
                    <a:lumMod val="75000"/>
                    <a:lumOff val="25000"/>
                  </a:schemeClr>
                </a:solidFill>
              </a:ln>
              <a:latin typeface="HGP創英ﾌﾟﾚｾﾞﾝｽEB" panose="02020800000000000000" pitchFamily="18" charset="-128"/>
              <a:ea typeface="HGP創英ﾌﾟﾚｾﾞﾝｽEB" panose="02020800000000000000" pitchFamily="18" charset="-128"/>
            </a:endParaRPr>
          </a:p>
          <a:p>
            <a:pPr>
              <a:buFont typeface="Wingdings" panose="05000000000000000000" pitchFamily="2" charset="2"/>
              <a:buChar char="u"/>
            </a:pPr>
            <a:endParaRPr lang="en-US" altLang="ja-JP" sz="3600" dirty="0">
              <a:ln w="15875"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latin typeface="HGP創英ﾌﾟﾚｾﾞﾝｽEB" panose="02020800000000000000" pitchFamily="18" charset="-128"/>
              <a:ea typeface="HGP創英ﾌﾟﾚｾﾞﾝｽEB" panose="02020800000000000000" pitchFamily="18" charset="-128"/>
            </a:endParaRPr>
          </a:p>
          <a:p>
            <a:pPr>
              <a:buFont typeface="Wingdings" panose="05000000000000000000" pitchFamily="2" charset="2"/>
              <a:buChar char="u"/>
            </a:pPr>
            <a:r>
              <a:rPr lang="ja-JP" altLang="en-US" sz="3600" dirty="0">
                <a:ln w="15875">
                  <a:solidFill>
                    <a:schemeClr val="bg1">
                      <a:lumMod val="75000"/>
                      <a:lumOff val="25000"/>
                    </a:schemeClr>
                  </a:solidFill>
                </a:ln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モーションやエフェクトのカッコよさ</a:t>
            </a:r>
            <a:endParaRPr lang="en-US" altLang="ja-JP" sz="3600" dirty="0">
              <a:ln w="15875">
                <a:solidFill>
                  <a:schemeClr val="bg1">
                    <a:lumMod val="75000"/>
                    <a:lumOff val="25000"/>
                  </a:schemeClr>
                </a:solidFill>
              </a:ln>
              <a:latin typeface="HGP創英ﾌﾟﾚｾﾞﾝｽEB" panose="02020800000000000000" pitchFamily="18" charset="-128"/>
              <a:ea typeface="HGP創英ﾌﾟﾚｾﾞﾝｽEB" panose="02020800000000000000" pitchFamily="18" charset="-128"/>
            </a:endParaRPr>
          </a:p>
          <a:p>
            <a:pPr>
              <a:buFont typeface="Wingdings" panose="05000000000000000000" pitchFamily="2" charset="2"/>
              <a:buChar char="u"/>
            </a:pPr>
            <a:endParaRPr lang="en-US" altLang="ja-JP" sz="3600" dirty="0">
              <a:ln w="15875"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latin typeface="HGP創英ﾌﾟﾚｾﾞﾝｽEB" panose="02020800000000000000" pitchFamily="18" charset="-128"/>
              <a:ea typeface="HGP創英ﾌﾟﾚｾﾞﾝｽEB" panose="02020800000000000000" pitchFamily="18" charset="-128"/>
            </a:endParaRPr>
          </a:p>
          <a:p>
            <a:pPr>
              <a:buFont typeface="Wingdings" panose="05000000000000000000" pitchFamily="2" charset="2"/>
              <a:buChar char="u"/>
            </a:pPr>
            <a:endParaRPr lang="en-US" altLang="ja-JP" sz="3600" dirty="0">
              <a:latin typeface="HGP創英ﾌﾟﾚｾﾞﾝｽEB" panose="02020800000000000000" pitchFamily="18" charset="-128"/>
              <a:ea typeface="HGP創英ﾌﾟﾚｾﾞﾝｽEB" panose="020208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786636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E04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紙が破れたようなイラスト | 無料イラスト素材｜素材ラボ">
            <a:extLst>
              <a:ext uri="{FF2B5EF4-FFF2-40B4-BE49-F238E27FC236}">
                <a16:creationId xmlns:a16="http://schemas.microsoft.com/office/drawing/2014/main" id="{92F8D224-98DB-4CA9-819A-17AEE5CB9A2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字幕 2">
            <a:extLst>
              <a:ext uri="{FF2B5EF4-FFF2-40B4-BE49-F238E27FC236}">
                <a16:creationId xmlns:a16="http://schemas.microsoft.com/office/drawing/2014/main" id="{75B27C3E-A30C-4116-BE17-81F16320F3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0693" y="1450361"/>
            <a:ext cx="9440034" cy="3197846"/>
          </a:xfrm>
        </p:spPr>
        <p:txBody>
          <a:bodyPr/>
          <a:lstStyle/>
          <a:p>
            <a:endParaRPr kumimoji="1" lang="en-US" altLang="ja-JP" dirty="0"/>
          </a:p>
        </p:txBody>
      </p:sp>
      <p:sp>
        <p:nvSpPr>
          <p:cNvPr id="5" name="タイトル 1">
            <a:extLst>
              <a:ext uri="{FF2B5EF4-FFF2-40B4-BE49-F238E27FC236}">
                <a16:creationId xmlns:a16="http://schemas.microsoft.com/office/drawing/2014/main" id="{D137E053-9BD1-4230-8D1E-5893550FFCB1}"/>
              </a:ext>
            </a:extLst>
          </p:cNvPr>
          <p:cNvSpPr txBox="1">
            <a:spLocks/>
          </p:cNvSpPr>
          <p:nvPr/>
        </p:nvSpPr>
        <p:spPr>
          <a:xfrm>
            <a:off x="913795" y="400493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b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kumimoji="1" sz="5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 kumimoji="1">
                <a:solidFill>
                  <a:schemeClr val="tx2"/>
                </a:solidFill>
              </a:defRPr>
            </a:lvl2pPr>
            <a:lvl3pPr eaLnBrk="1" hangingPunct="1">
              <a:defRPr kumimoji="1">
                <a:solidFill>
                  <a:schemeClr val="tx2"/>
                </a:solidFill>
              </a:defRPr>
            </a:lvl3pPr>
            <a:lvl4pPr eaLnBrk="1" hangingPunct="1">
              <a:defRPr kumimoji="1">
                <a:solidFill>
                  <a:schemeClr val="tx2"/>
                </a:solidFill>
              </a:defRPr>
            </a:lvl4pPr>
            <a:lvl5pPr eaLnBrk="1" hangingPunct="1">
              <a:defRPr kumimoji="1">
                <a:solidFill>
                  <a:schemeClr val="tx2"/>
                </a:solidFill>
              </a:defRPr>
            </a:lvl5pPr>
            <a:lvl6pPr eaLnBrk="1" hangingPunct="1">
              <a:defRPr kumimoji="1">
                <a:solidFill>
                  <a:schemeClr val="tx2"/>
                </a:solidFill>
              </a:defRPr>
            </a:lvl6pPr>
            <a:lvl7pPr eaLnBrk="1" hangingPunct="1">
              <a:defRPr kumimoji="1">
                <a:solidFill>
                  <a:schemeClr val="tx2"/>
                </a:solidFill>
              </a:defRPr>
            </a:lvl7pPr>
            <a:lvl8pPr eaLnBrk="1" hangingPunct="1">
              <a:defRPr kumimoji="1">
                <a:solidFill>
                  <a:schemeClr val="tx2"/>
                </a:solidFill>
              </a:defRPr>
            </a:lvl8pPr>
            <a:lvl9pPr eaLnBrk="1" hangingPunct="1">
              <a:defRPr kumimoji="1">
                <a:solidFill>
                  <a:schemeClr val="tx2"/>
                </a:solidFill>
              </a:defRPr>
            </a:lvl9pPr>
          </a:lstStyle>
          <a:p>
            <a:endParaRPr lang="ja-JP" altLang="en-US" sz="4800" dirty="0">
              <a:ln w="63500">
                <a:solidFill>
                  <a:srgbClr val="AAB20A">
                    <a:alpha val="0"/>
                  </a:srgbClr>
                </a:solidFill>
              </a:ln>
              <a:solidFill>
                <a:schemeClr val="accent2">
                  <a:lumMod val="50000"/>
                </a:schemeClr>
              </a:solidFill>
              <a:latin typeface="HGP創英ﾌﾟﾚｾﾞﾝｽEB" panose="02020800000000000000" pitchFamily="18" charset="-128"/>
              <a:ea typeface="HGP創英ﾌﾟﾚｾﾞﾝｽEB" panose="02020800000000000000" pitchFamily="18" charset="-128"/>
            </a:endParaRPr>
          </a:p>
        </p:txBody>
      </p:sp>
      <p:sp>
        <p:nvSpPr>
          <p:cNvPr id="7" name="タイトル 6">
            <a:extLst>
              <a:ext uri="{FF2B5EF4-FFF2-40B4-BE49-F238E27FC236}">
                <a16:creationId xmlns:a16="http://schemas.microsoft.com/office/drawing/2014/main" id="{B6937D72-C7D7-4A7F-AE29-ABF459D9AF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0659" y="16933"/>
            <a:ext cx="9440034" cy="1049867"/>
          </a:xfrm>
        </p:spPr>
        <p:txBody>
          <a:bodyPr>
            <a:normAutofit/>
          </a:bodyPr>
          <a:lstStyle/>
          <a:p>
            <a:r>
              <a:rPr lang="ja-JP" altLang="en-US" b="1" dirty="0">
                <a:ln w="28575">
                  <a:solidFill>
                    <a:srgbClr val="AAB20A"/>
                  </a:solidFill>
                </a:ln>
                <a:solidFill>
                  <a:schemeClr val="accent2">
                    <a:lumMod val="50000"/>
                  </a:schemeClr>
                </a:solidFill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制作過程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9457418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E04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紙が破れたようなイラスト | 無料イラスト素材｜素材ラボ">
            <a:extLst>
              <a:ext uri="{FF2B5EF4-FFF2-40B4-BE49-F238E27FC236}">
                <a16:creationId xmlns:a16="http://schemas.microsoft.com/office/drawing/2014/main" id="{7BC5328D-825F-44E8-B20A-F4D6679D95F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458B1C41-1E24-4ACE-BE53-C523EAAC7E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182880"/>
            <a:ext cx="10353762" cy="970450"/>
          </a:xfrm>
        </p:spPr>
        <p:txBody>
          <a:bodyPr/>
          <a:lstStyle/>
          <a:p>
            <a:r>
              <a:rPr kumimoji="1" lang="ja-JP" altLang="en-US" b="1" dirty="0">
                <a:ln w="28575">
                  <a:solidFill>
                    <a:srgbClr val="AAB20A"/>
                  </a:solidFill>
                </a:ln>
                <a:solidFill>
                  <a:schemeClr val="accent2">
                    <a:lumMod val="50000"/>
                  </a:schemeClr>
                </a:solidFill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最新版のステージ</a:t>
            </a:r>
            <a:endParaRPr kumimoji="1" lang="ja-JP" altLang="en-US" dirty="0"/>
          </a:p>
        </p:txBody>
      </p:sp>
      <p:pic>
        <p:nvPicPr>
          <p:cNvPr id="7" name="図 6" descr="建物, テーブル, 座る, 木製 が含まれている画像&#10;&#10;自動的に生成された説明">
            <a:extLst>
              <a:ext uri="{FF2B5EF4-FFF2-40B4-BE49-F238E27FC236}">
                <a16:creationId xmlns:a16="http://schemas.microsoft.com/office/drawing/2014/main" id="{9011C1CE-E9D4-22AA-47BC-FFFE012AF2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6" y="851907"/>
            <a:ext cx="4759411" cy="2395514"/>
          </a:xfrm>
          <a:prstGeom prst="rect">
            <a:avLst/>
          </a:prstGeom>
        </p:spPr>
      </p:pic>
      <p:pic>
        <p:nvPicPr>
          <p:cNvPr id="9" name="図 8" descr="テーブル, 屋内, ケーキ, 食品 が含まれている画像&#10;&#10;自動的に生成された説明">
            <a:extLst>
              <a:ext uri="{FF2B5EF4-FFF2-40B4-BE49-F238E27FC236}">
                <a16:creationId xmlns:a16="http://schemas.microsoft.com/office/drawing/2014/main" id="{7DC213FA-EDA5-5F06-E4AF-B730E944FB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0846" y="890754"/>
            <a:ext cx="4552035" cy="2317820"/>
          </a:xfrm>
          <a:prstGeom prst="rect">
            <a:avLst/>
          </a:prstGeom>
        </p:spPr>
      </p:pic>
      <p:pic>
        <p:nvPicPr>
          <p:cNvPr id="11" name="図 10" descr="ビデオゲームのスクリーンショット&#10;&#10;中程度の精度で自動的に生成された説明">
            <a:extLst>
              <a:ext uri="{FF2B5EF4-FFF2-40B4-BE49-F238E27FC236}">
                <a16:creationId xmlns:a16="http://schemas.microsoft.com/office/drawing/2014/main" id="{0C37ACA5-FFEC-D4CC-15BF-998BB731A1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297" y="3357819"/>
            <a:ext cx="5151863" cy="2897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6460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E04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紙が破れたようなイラスト | 無料イラスト素材｜素材ラボ">
            <a:extLst>
              <a:ext uri="{FF2B5EF4-FFF2-40B4-BE49-F238E27FC236}">
                <a16:creationId xmlns:a16="http://schemas.microsoft.com/office/drawing/2014/main" id="{BBD34B75-F6AC-487D-91E0-8B4F3357E13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A705DEF6-2C8C-43CE-B44E-E702406DC7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0693" y="274320"/>
            <a:ext cx="9440034" cy="809421"/>
          </a:xfrm>
        </p:spPr>
        <p:txBody>
          <a:bodyPr>
            <a:normAutofit fontScale="90000"/>
          </a:bodyPr>
          <a:lstStyle/>
          <a:p>
            <a:r>
              <a:rPr kumimoji="1" lang="ja-JP" altLang="en-US" b="1" dirty="0">
                <a:ln w="28575">
                  <a:solidFill>
                    <a:srgbClr val="AAB20A"/>
                  </a:solidFill>
                </a:ln>
                <a:solidFill>
                  <a:schemeClr val="accent2">
                    <a:lumMod val="50000"/>
                  </a:schemeClr>
                </a:solidFill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今後の予定</a:t>
            </a:r>
            <a:endParaRPr kumimoji="1" lang="ja-JP" altLang="en-US" dirty="0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F9D1823F-2CC7-49FB-A06C-4FEC82E703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0693" y="2072641"/>
            <a:ext cx="9440034" cy="2575566"/>
          </a:xfrm>
        </p:spPr>
        <p:txBody>
          <a:bodyPr/>
          <a:lstStyle/>
          <a:p>
            <a:r>
              <a:rPr kumimoji="1" lang="ja-JP" altLang="en-US" dirty="0"/>
              <a:t>複数のステージを制作し移動できるようにしたい</a:t>
            </a:r>
            <a:endParaRPr lang="en-US" altLang="ja-JP" dirty="0"/>
          </a:p>
          <a:p>
            <a:r>
              <a:rPr kumimoji="1" lang="ja-JP" altLang="en-US" dirty="0"/>
              <a:t>モーションブレンドしたい</a:t>
            </a:r>
            <a:endParaRPr kumimoji="1" lang="en-US" altLang="ja-JP" dirty="0"/>
          </a:p>
          <a:p>
            <a:r>
              <a:rPr lang="ja-JP" altLang="en-US" dirty="0"/>
              <a:t>ロックオンしたい</a:t>
            </a:r>
            <a:endParaRPr lang="en-US" altLang="ja-JP" dirty="0"/>
          </a:p>
          <a:p>
            <a:r>
              <a:rPr kumimoji="1" lang="ja-JP" altLang="en-US" dirty="0"/>
              <a:t>敵とボスを作りたい</a:t>
            </a:r>
            <a:endParaRPr kumimoji="1" lang="en-US" altLang="ja-JP" dirty="0"/>
          </a:p>
          <a:p>
            <a:r>
              <a:rPr lang="ja-JP" altLang="en-US" dirty="0"/>
              <a:t>よりかっこいい魔法作りたい</a:t>
            </a:r>
            <a:endParaRPr lang="en-US" altLang="ja-JP" dirty="0"/>
          </a:p>
          <a:p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56782056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石版">
  <a:themeElements>
    <a:clrScheme name="石版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石版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石版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TM04033929[[fn=石版]]</Template>
  <TotalTime>124</TotalTime>
  <Words>105</Words>
  <Application>Microsoft Office PowerPoint</Application>
  <PresentationFormat>ワイド画面</PresentationFormat>
  <Paragraphs>28</Paragraphs>
  <Slides>7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7</vt:i4>
      </vt:variant>
    </vt:vector>
  </HeadingPairs>
  <TitlesOfParts>
    <vt:vector size="13" baseType="lpstr">
      <vt:lpstr>HGP創英ﾌﾟﾚｾﾞﾝｽEB</vt:lpstr>
      <vt:lpstr>Calisto MT</vt:lpstr>
      <vt:lpstr>Viner Hand ITC</vt:lpstr>
      <vt:lpstr>Wingdings</vt:lpstr>
      <vt:lpstr>Wingdings 2</vt:lpstr>
      <vt:lpstr>石版</vt:lpstr>
      <vt:lpstr>DEVASTATED CITY</vt:lpstr>
      <vt:lpstr>荒廃した街</vt:lpstr>
      <vt:lpstr>ステージ、キャラの特徴</vt:lpstr>
      <vt:lpstr>アピールポイント</vt:lpstr>
      <vt:lpstr>制作過程</vt:lpstr>
      <vt:lpstr>最新版のステージ</vt:lpstr>
      <vt:lpstr>今後の予定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DEVASTATED CITY</dc:title>
  <dc:creator>開地　碧音</dc:creator>
  <cp:lastModifiedBy>羽鳥　健作</cp:lastModifiedBy>
  <cp:revision>6</cp:revision>
  <dcterms:created xsi:type="dcterms:W3CDTF">2024-11-27T05:17:56Z</dcterms:created>
  <dcterms:modified xsi:type="dcterms:W3CDTF">2025-02-03T04:41:52Z</dcterms:modified>
</cp:coreProperties>
</file>